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1" autoAdjust="0"/>
    <p:restoredTop sz="94707"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126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19" name="Symbol zastępczy stopki 18"/>
          <p:cNvSpPr>
            <a:spLocks noGrp="1"/>
          </p:cNvSpPr>
          <p:nvPr>
            <p:ph type="ftr" sz="quarter" idx="11"/>
          </p:nvPr>
        </p:nvSpPr>
        <p:spPr/>
        <p:txBody>
          <a:bodyPr/>
          <a:lstStyle/>
          <a:p>
            <a:endParaRPr lang="pl-PL" dirty="0"/>
          </a:p>
        </p:txBody>
      </p:sp>
      <p:sp>
        <p:nvSpPr>
          <p:cNvPr id="27" name="Symbol zastępczy numeru slajdu 26"/>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3"/>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3"/>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8FFC96D-D86C-4FFA-BCD1-2CEC36763E4D}" type="slidenum">
              <a:rPr lang="pl-PL" smtClean="0"/>
              <a:t>‹#›</a:t>
            </a:fld>
            <a:endParaRPr lang="pl-PL" dirty="0"/>
          </a:p>
        </p:txBody>
      </p:sp>
    </p:spTree>
  </p:cSld>
  <p:clrMapOvr>
    <a:masterClrMapping/>
  </p:clrMapOvr>
  <p:transition advClick="0" advTm="600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ójkąt prostokątny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ytuł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FE15C99-12FA-44F8-BFA2-DB234FB94FDE}" type="datetimeFigureOut">
              <a:rPr lang="pl-PL" smtClean="0"/>
              <a:t>2010-05-19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8077200" y="6356352"/>
            <a:ext cx="609600" cy="365125"/>
          </a:xfrm>
        </p:spPr>
        <p:txBody>
          <a:bodyPr/>
          <a:lstStyle/>
          <a:p>
            <a:fld id="{08FFC96D-D86C-4FFA-BCD1-2CEC36763E4D}" type="slidenum">
              <a:rPr lang="pl-PL" smtClean="0"/>
              <a:t>‹#›</a:t>
            </a:fld>
            <a:endParaRPr lang="pl-PL" dirty="0"/>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dirty="0" smtClean="0"/>
              <a:t>Kliknij ikonę, aby dodać obraz</a:t>
            </a:r>
            <a:endParaRPr kumimoji="0" lang="en-US" dirty="0"/>
          </a:p>
        </p:txBody>
      </p:sp>
      <p:sp>
        <p:nvSpPr>
          <p:cNvPr id="10" name="Dowolny kształt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Dowolny kształt 10"/>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advClick="0" advTm="6000">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Dowolny kształt 7"/>
          <p:cNvSpPr>
            <a:spLocks/>
          </p:cNvSpPr>
          <p:nvPr/>
        </p:nvSpPr>
        <p:spPr bwMode="auto">
          <a:xfrm>
            <a:off x="4381502"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E15C99-12FA-44F8-BFA2-DB234FB94FDE}" type="datetimeFigureOut">
              <a:rPr lang="pl-PL" smtClean="0"/>
              <a:t>2010-05-19</a:t>
            </a:fld>
            <a:endParaRPr lang="pl-PL" dirty="0"/>
          </a:p>
        </p:txBody>
      </p:sp>
      <p:sp>
        <p:nvSpPr>
          <p:cNvPr id="22" name="Symbol zastępczy stopki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dirty="0"/>
          </a:p>
        </p:txBody>
      </p:sp>
      <p:sp>
        <p:nvSpPr>
          <p:cNvPr id="18" name="Symbol zastępczy numeru slajdu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FFC96D-D86C-4FFA-BCD1-2CEC36763E4D}" type="slidenum">
              <a:rPr lang="pl-PL" smtClean="0"/>
              <a:t>‹#›</a:t>
            </a:fld>
            <a:endParaRPr lang="pl-PL" dirty="0"/>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Click="0" advTm="6000">
    <p:zoom dir="in"/>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1" y="2714622"/>
            <a:ext cx="7772400" cy="1470025"/>
          </a:xfrm>
        </p:spPr>
        <p:txBody>
          <a:bodyPr>
            <a:noAutofit/>
          </a:bodyPr>
          <a:lstStyle/>
          <a:p>
            <a:r>
              <a:rPr lang="pl-PL" sz="9600" dirty="0" smtClean="0">
                <a:solidFill>
                  <a:srgbClr val="FF0000"/>
                </a:solidFill>
              </a:rPr>
              <a:t>Polskie Tańce Narodowe</a:t>
            </a:r>
            <a:endParaRPr lang="pl-PL" sz="9600" dirty="0">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357166"/>
            <a:ext cx="8229600" cy="1143000"/>
          </a:xfrm>
        </p:spPr>
        <p:txBody>
          <a:bodyPr/>
          <a:lstStyle/>
          <a:p>
            <a:pPr algn="ctr"/>
            <a:r>
              <a:rPr lang="pl-PL" i="1" u="sng" dirty="0" smtClean="0">
                <a:solidFill>
                  <a:schemeClr val="accent2">
                    <a:lumMod val="75000"/>
                  </a:schemeClr>
                </a:solidFill>
                <a:effectLst>
                  <a:outerShdw blurRad="38100" dist="38100" dir="2700000" algn="tl">
                    <a:srgbClr val="000000">
                      <a:alpha val="43137"/>
                    </a:srgbClr>
                  </a:outerShdw>
                </a:effectLst>
              </a:rPr>
              <a:t>MAZUR</a:t>
            </a:r>
            <a:endParaRPr lang="pl-PL" i="1" u="sng" dirty="0">
              <a:solidFill>
                <a:schemeClr val="accent2">
                  <a:lumMod val="75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b="1" dirty="0" smtClean="0"/>
              <a:t>Mazur</a:t>
            </a:r>
            <a:r>
              <a:rPr lang="pl-PL" dirty="0" smtClean="0"/>
              <a:t> – polski taniec narodowy w żywym tempie i metrum 3/4. Nazwa tańca pochodzi od regionu Mazowsze. Taniec ten łączy podobieństwo z oberkiem (w szybszym tempie) i kujawiakiem (powolnym). Charakteryzuje się on tendencją do akcentowania drugiej i trzeciej części taktu oraz figurą rytmiczną o 4-sylabowej grupie, która jest złożona z dwóch ósemek i z dwóch ćwierćnut na przemian z grupą trzech ćwierćnut. W postaci stylizowanej występuje pod nazwą mazurka.</a:t>
            </a:r>
            <a:endParaRPr lang="pl-PL" dirty="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800" dirty="0" smtClean="0">
                <a:solidFill>
                  <a:schemeClr val="accent2">
                    <a:lumMod val="75000"/>
                  </a:schemeClr>
                </a:solidFill>
              </a:rPr>
              <a:t>Od XIX w. popularny na dworach szlacheckich. Mazury komponowali między innymi:</a:t>
            </a:r>
            <a:endParaRPr lang="pl-PL" sz="2800" dirty="0">
              <a:solidFill>
                <a:schemeClr val="accent2">
                  <a:lumMod val="75000"/>
                </a:schemeClr>
              </a:solidFill>
            </a:endParaRPr>
          </a:p>
        </p:txBody>
      </p:sp>
      <p:sp>
        <p:nvSpPr>
          <p:cNvPr id="3" name="Symbol zastępczy zawartości 2"/>
          <p:cNvSpPr>
            <a:spLocks noGrp="1"/>
          </p:cNvSpPr>
          <p:nvPr>
            <p:ph idx="1"/>
          </p:nvPr>
        </p:nvSpPr>
        <p:spPr/>
        <p:txBody>
          <a:bodyPr>
            <a:normAutofit/>
          </a:bodyPr>
          <a:lstStyle/>
          <a:p>
            <a:r>
              <a:rPr lang="pl-PL" dirty="0" smtClean="0"/>
              <a:t>Józef </a:t>
            </a:r>
            <a:r>
              <a:rPr lang="pl-PL" dirty="0" smtClean="0"/>
              <a:t>Elsner</a:t>
            </a:r>
          </a:p>
          <a:p>
            <a:r>
              <a:rPr lang="pl-PL" dirty="0" smtClean="0"/>
              <a:t>Karol Kurpiński</a:t>
            </a:r>
          </a:p>
          <a:p>
            <a:r>
              <a:rPr lang="pl-PL" dirty="0" smtClean="0"/>
              <a:t>Maria Szymanowska</a:t>
            </a:r>
          </a:p>
          <a:p>
            <a:r>
              <a:rPr lang="pl-PL" dirty="0" smtClean="0"/>
              <a:t>Stanisław Moniuszko – </a:t>
            </a:r>
            <a:r>
              <a:rPr lang="pl-PL" i="1" dirty="0" smtClean="0"/>
              <a:t>Mazur</a:t>
            </a:r>
            <a:r>
              <a:rPr lang="pl-PL" dirty="0" smtClean="0"/>
              <a:t> z opery </a:t>
            </a:r>
            <a:r>
              <a:rPr lang="pl-PL" i="1" dirty="0" smtClean="0"/>
              <a:t>Halka</a:t>
            </a:r>
            <a:r>
              <a:rPr lang="pl-PL" dirty="0" smtClean="0"/>
              <a:t>, </a:t>
            </a:r>
            <a:r>
              <a:rPr lang="pl-PL" i="1" dirty="0" smtClean="0"/>
              <a:t>Mazur</a:t>
            </a:r>
            <a:r>
              <a:rPr lang="pl-PL" dirty="0" smtClean="0"/>
              <a:t> z opery </a:t>
            </a:r>
            <a:r>
              <a:rPr lang="pl-PL" i="1" dirty="0" smtClean="0"/>
              <a:t>Straszny dwór</a:t>
            </a:r>
            <a:endParaRPr lang="pl-PL" dirty="0" smtClean="0"/>
          </a:p>
          <a:p>
            <a:r>
              <a:rPr lang="pl-PL" dirty="0" smtClean="0"/>
              <a:t>Fryderyk Chopin</a:t>
            </a:r>
          </a:p>
          <a:p>
            <a:r>
              <a:rPr lang="pl-PL" dirty="0" smtClean="0"/>
              <a:t>Henryk Wieniawski</a:t>
            </a:r>
          </a:p>
          <a:p>
            <a:r>
              <a:rPr lang="pl-PL" dirty="0" smtClean="0"/>
              <a:t>Karol Szymanowski</a:t>
            </a:r>
          </a:p>
          <a:p>
            <a:r>
              <a:rPr lang="pl-PL" dirty="0" smtClean="0"/>
              <a:t>Aleksander </a:t>
            </a:r>
            <a:r>
              <a:rPr lang="pl-PL" dirty="0" smtClean="0"/>
              <a:t>Zarzycki</a:t>
            </a:r>
            <a:endParaRPr lang="pl-PL" dirty="0" smtClean="0"/>
          </a:p>
          <a:p>
            <a:endParaRPr lang="pl-PL"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nodeType="clickEffect">
                                  <p:stCondLst>
                                    <p:cond delay="0"/>
                                  </p:stCondLst>
                                  <p:childTnLst>
                                    <p:set>
                                      <p:cBhvr override="childStyle">
                                        <p:cTn id="11" dur="indefinite"/>
                                        <p:tgtEl>
                                          <p:spTgt spid="3">
                                            <p:txEl>
                                              <p:pRg st="0" end="0"/>
                                            </p:txEl>
                                          </p:spTgt>
                                        </p:tgtEl>
                                        <p:attrNameLst>
                                          <p:attrName>style.fontStyle</p:attrName>
                                        </p:attrNameLst>
                                      </p:cBhvr>
                                      <p:to>
                                        <p:strVal val="normal"/>
                                      </p:to>
                                    </p:set>
                                    <p:set>
                                      <p:cBhvr override="childStyle">
                                        <p:cTn id="12" dur="indefinite"/>
                                        <p:tgtEl>
                                          <p:spTgt spid="3">
                                            <p:txEl>
                                              <p:pRg st="0" end="0"/>
                                            </p:txEl>
                                          </p:spTgt>
                                        </p:tgtEl>
                                        <p:attrNameLst>
                                          <p:attrName>style.fontWeight</p:attrName>
                                        </p:attrNameLst>
                                      </p:cBhvr>
                                      <p:to>
                                        <p:strVal val="bold"/>
                                      </p:to>
                                    </p:set>
                                    <p:set>
                                      <p:cBhvr override="childStyle">
                                        <p:cTn id="13" dur="indefinite"/>
                                        <p:tgtEl>
                                          <p:spTgt spid="3">
                                            <p:txEl>
                                              <p:pRg st="0" end="0"/>
                                            </p:txEl>
                                          </p:spTgt>
                                        </p:tgtEl>
                                        <p:attrNameLst>
                                          <p:attrName>style.textDecorationUnderline</p:attrName>
                                        </p:attrNameLst>
                                      </p:cBhvr>
                                      <p:to>
                                        <p:strVal val="false"/>
                                      </p:to>
                                    </p:set>
                                  </p:childTnLst>
                                </p:cTn>
                              </p:par>
                              <p:par>
                                <p:cTn id="14" presetID="5" presetClass="emph" presetSubtype="1" nodeType="withEffect">
                                  <p:stCondLst>
                                    <p:cond delay="0"/>
                                  </p:stCondLst>
                                  <p:childTnLst>
                                    <p:set>
                                      <p:cBhvr override="childStyle">
                                        <p:cTn id="15" dur="indefinite"/>
                                        <p:tgtEl>
                                          <p:spTgt spid="3">
                                            <p:txEl>
                                              <p:pRg st="1" end="1"/>
                                            </p:txEl>
                                          </p:spTgt>
                                        </p:tgtEl>
                                        <p:attrNameLst>
                                          <p:attrName>style.fontStyle</p:attrName>
                                        </p:attrNameLst>
                                      </p:cBhvr>
                                      <p:to>
                                        <p:strVal val="normal"/>
                                      </p:to>
                                    </p:set>
                                    <p:set>
                                      <p:cBhvr override="childStyle">
                                        <p:cTn id="16" dur="indefinite"/>
                                        <p:tgtEl>
                                          <p:spTgt spid="3">
                                            <p:txEl>
                                              <p:pRg st="1" end="1"/>
                                            </p:txEl>
                                          </p:spTgt>
                                        </p:tgtEl>
                                        <p:attrNameLst>
                                          <p:attrName>style.fontWeight</p:attrName>
                                        </p:attrNameLst>
                                      </p:cBhvr>
                                      <p:to>
                                        <p:strVal val="bold"/>
                                      </p:to>
                                    </p:set>
                                    <p:set>
                                      <p:cBhvr override="childStyle">
                                        <p:cTn id="17" dur="indefinite"/>
                                        <p:tgtEl>
                                          <p:spTgt spid="3">
                                            <p:txEl>
                                              <p:pRg st="1" end="1"/>
                                            </p:txEl>
                                          </p:spTgt>
                                        </p:tgtEl>
                                        <p:attrNameLst>
                                          <p:attrName>style.textDecorationUnderline</p:attrName>
                                        </p:attrNameLst>
                                      </p:cBhvr>
                                      <p:to>
                                        <p:strVal val="false"/>
                                      </p:to>
                                    </p:set>
                                  </p:childTnLst>
                                </p:cTn>
                              </p:par>
                              <p:par>
                                <p:cTn id="18" presetID="5" presetClass="emph" presetSubtype="1" nodeType="withEffect">
                                  <p:stCondLst>
                                    <p:cond delay="0"/>
                                  </p:stCondLst>
                                  <p:childTnLst>
                                    <p:set>
                                      <p:cBhvr override="childStyle">
                                        <p:cTn id="19" dur="indefinite"/>
                                        <p:tgtEl>
                                          <p:spTgt spid="3">
                                            <p:txEl>
                                              <p:pRg st="2" end="2"/>
                                            </p:txEl>
                                          </p:spTgt>
                                        </p:tgtEl>
                                        <p:attrNameLst>
                                          <p:attrName>style.fontStyle</p:attrName>
                                        </p:attrNameLst>
                                      </p:cBhvr>
                                      <p:to>
                                        <p:strVal val="normal"/>
                                      </p:to>
                                    </p:set>
                                    <p:set>
                                      <p:cBhvr override="childStyle">
                                        <p:cTn id="20" dur="indefinite"/>
                                        <p:tgtEl>
                                          <p:spTgt spid="3">
                                            <p:txEl>
                                              <p:pRg st="2" end="2"/>
                                            </p:txEl>
                                          </p:spTgt>
                                        </p:tgtEl>
                                        <p:attrNameLst>
                                          <p:attrName>style.fontWeight</p:attrName>
                                        </p:attrNameLst>
                                      </p:cBhvr>
                                      <p:to>
                                        <p:strVal val="bold"/>
                                      </p:to>
                                    </p:set>
                                    <p:set>
                                      <p:cBhvr override="childStyle">
                                        <p:cTn id="21" dur="indefinite"/>
                                        <p:tgtEl>
                                          <p:spTgt spid="3">
                                            <p:txEl>
                                              <p:pRg st="2" end="2"/>
                                            </p:txEl>
                                          </p:spTgt>
                                        </p:tgtEl>
                                        <p:attrNameLst>
                                          <p:attrName>style.textDecorationUnderline</p:attrName>
                                        </p:attrNameLst>
                                      </p:cBhvr>
                                      <p:to>
                                        <p:strVal val="false"/>
                                      </p:to>
                                    </p:set>
                                  </p:childTnLst>
                                </p:cTn>
                              </p:par>
                              <p:par>
                                <p:cTn id="22" presetID="5" presetClass="emph" presetSubtype="1" nodeType="withEffect">
                                  <p:stCondLst>
                                    <p:cond delay="0"/>
                                  </p:stCondLst>
                                  <p:childTnLst>
                                    <p:set>
                                      <p:cBhvr override="childStyle">
                                        <p:cTn id="23" dur="indefinite"/>
                                        <p:tgtEl>
                                          <p:spTgt spid="3">
                                            <p:txEl>
                                              <p:pRg st="3" end="3"/>
                                            </p:txEl>
                                          </p:spTgt>
                                        </p:tgtEl>
                                        <p:attrNameLst>
                                          <p:attrName>style.fontStyle</p:attrName>
                                        </p:attrNameLst>
                                      </p:cBhvr>
                                      <p:to>
                                        <p:strVal val="normal"/>
                                      </p:to>
                                    </p:set>
                                    <p:set>
                                      <p:cBhvr override="childStyle">
                                        <p:cTn id="24" dur="indefinite"/>
                                        <p:tgtEl>
                                          <p:spTgt spid="3">
                                            <p:txEl>
                                              <p:pRg st="3" end="3"/>
                                            </p:txEl>
                                          </p:spTgt>
                                        </p:tgtEl>
                                        <p:attrNameLst>
                                          <p:attrName>style.fontWeight</p:attrName>
                                        </p:attrNameLst>
                                      </p:cBhvr>
                                      <p:to>
                                        <p:strVal val="bold"/>
                                      </p:to>
                                    </p:set>
                                    <p:set>
                                      <p:cBhvr override="childStyle">
                                        <p:cTn id="25" dur="indefinite"/>
                                        <p:tgtEl>
                                          <p:spTgt spid="3">
                                            <p:txEl>
                                              <p:pRg st="3" end="3"/>
                                            </p:txEl>
                                          </p:spTgt>
                                        </p:tgtEl>
                                        <p:attrNameLst>
                                          <p:attrName>style.textDecorationUnderline</p:attrName>
                                        </p:attrNameLst>
                                      </p:cBhvr>
                                      <p:to>
                                        <p:strVal val="false"/>
                                      </p:to>
                                    </p:set>
                                  </p:childTnLst>
                                </p:cTn>
                              </p:par>
                              <p:par>
                                <p:cTn id="26" presetID="5" presetClass="emph" presetSubtype="1" nodeType="withEffect">
                                  <p:stCondLst>
                                    <p:cond delay="0"/>
                                  </p:stCondLst>
                                  <p:childTnLst>
                                    <p:set>
                                      <p:cBhvr override="childStyle">
                                        <p:cTn id="27" dur="indefinite"/>
                                        <p:tgtEl>
                                          <p:spTgt spid="3">
                                            <p:txEl>
                                              <p:pRg st="4" end="4"/>
                                            </p:txEl>
                                          </p:spTgt>
                                        </p:tgtEl>
                                        <p:attrNameLst>
                                          <p:attrName>style.fontStyle</p:attrName>
                                        </p:attrNameLst>
                                      </p:cBhvr>
                                      <p:to>
                                        <p:strVal val="normal"/>
                                      </p:to>
                                    </p:set>
                                    <p:set>
                                      <p:cBhvr override="childStyle">
                                        <p:cTn id="28" dur="indefinite"/>
                                        <p:tgtEl>
                                          <p:spTgt spid="3">
                                            <p:txEl>
                                              <p:pRg st="4" end="4"/>
                                            </p:txEl>
                                          </p:spTgt>
                                        </p:tgtEl>
                                        <p:attrNameLst>
                                          <p:attrName>style.fontWeight</p:attrName>
                                        </p:attrNameLst>
                                      </p:cBhvr>
                                      <p:to>
                                        <p:strVal val="bold"/>
                                      </p:to>
                                    </p:set>
                                    <p:set>
                                      <p:cBhvr override="childStyle">
                                        <p:cTn id="29" dur="indefinite"/>
                                        <p:tgtEl>
                                          <p:spTgt spid="3">
                                            <p:txEl>
                                              <p:pRg st="4" end="4"/>
                                            </p:txEl>
                                          </p:spTgt>
                                        </p:tgtEl>
                                        <p:attrNameLst>
                                          <p:attrName>style.textDecorationUnderline</p:attrName>
                                        </p:attrNameLst>
                                      </p:cBhvr>
                                      <p:to>
                                        <p:strVal val="false"/>
                                      </p:to>
                                    </p:set>
                                  </p:childTnLst>
                                </p:cTn>
                              </p:par>
                              <p:par>
                                <p:cTn id="30" presetID="5" presetClass="emph" presetSubtype="1" nodeType="withEffect">
                                  <p:stCondLst>
                                    <p:cond delay="0"/>
                                  </p:stCondLst>
                                  <p:childTnLst>
                                    <p:set>
                                      <p:cBhvr override="childStyle">
                                        <p:cTn id="31" dur="indefinite"/>
                                        <p:tgtEl>
                                          <p:spTgt spid="3">
                                            <p:txEl>
                                              <p:pRg st="5" end="5"/>
                                            </p:txEl>
                                          </p:spTgt>
                                        </p:tgtEl>
                                        <p:attrNameLst>
                                          <p:attrName>style.fontStyle</p:attrName>
                                        </p:attrNameLst>
                                      </p:cBhvr>
                                      <p:to>
                                        <p:strVal val="normal"/>
                                      </p:to>
                                    </p:set>
                                    <p:set>
                                      <p:cBhvr override="childStyle">
                                        <p:cTn id="32" dur="indefinite"/>
                                        <p:tgtEl>
                                          <p:spTgt spid="3">
                                            <p:txEl>
                                              <p:pRg st="5" end="5"/>
                                            </p:txEl>
                                          </p:spTgt>
                                        </p:tgtEl>
                                        <p:attrNameLst>
                                          <p:attrName>style.fontWeight</p:attrName>
                                        </p:attrNameLst>
                                      </p:cBhvr>
                                      <p:to>
                                        <p:strVal val="bold"/>
                                      </p:to>
                                    </p:set>
                                    <p:set>
                                      <p:cBhvr override="childStyle">
                                        <p:cTn id="33" dur="indefinite"/>
                                        <p:tgtEl>
                                          <p:spTgt spid="3">
                                            <p:txEl>
                                              <p:pRg st="5" end="5"/>
                                            </p:txEl>
                                          </p:spTgt>
                                        </p:tgtEl>
                                        <p:attrNameLst>
                                          <p:attrName>style.textDecorationUnderline</p:attrName>
                                        </p:attrNameLst>
                                      </p:cBhvr>
                                      <p:to>
                                        <p:strVal val="false"/>
                                      </p:to>
                                    </p:set>
                                  </p:childTnLst>
                                </p:cTn>
                              </p:par>
                              <p:par>
                                <p:cTn id="34" presetID="5" presetClass="emph" presetSubtype="1" nodeType="withEffect">
                                  <p:stCondLst>
                                    <p:cond delay="0"/>
                                  </p:stCondLst>
                                  <p:childTnLst>
                                    <p:set>
                                      <p:cBhvr override="childStyle">
                                        <p:cTn id="35" dur="indefinite"/>
                                        <p:tgtEl>
                                          <p:spTgt spid="3">
                                            <p:txEl>
                                              <p:pRg st="6" end="6"/>
                                            </p:txEl>
                                          </p:spTgt>
                                        </p:tgtEl>
                                        <p:attrNameLst>
                                          <p:attrName>style.fontStyle</p:attrName>
                                        </p:attrNameLst>
                                      </p:cBhvr>
                                      <p:to>
                                        <p:strVal val="normal"/>
                                      </p:to>
                                    </p:set>
                                    <p:set>
                                      <p:cBhvr override="childStyle">
                                        <p:cTn id="36" dur="indefinite"/>
                                        <p:tgtEl>
                                          <p:spTgt spid="3">
                                            <p:txEl>
                                              <p:pRg st="6" end="6"/>
                                            </p:txEl>
                                          </p:spTgt>
                                        </p:tgtEl>
                                        <p:attrNameLst>
                                          <p:attrName>style.fontWeight</p:attrName>
                                        </p:attrNameLst>
                                      </p:cBhvr>
                                      <p:to>
                                        <p:strVal val="bold"/>
                                      </p:to>
                                    </p:set>
                                    <p:set>
                                      <p:cBhvr override="childStyle">
                                        <p:cTn id="37" dur="indefinite"/>
                                        <p:tgtEl>
                                          <p:spTgt spid="3">
                                            <p:txEl>
                                              <p:pRg st="6" end="6"/>
                                            </p:txEl>
                                          </p:spTgt>
                                        </p:tgtEl>
                                        <p:attrNameLst>
                                          <p:attrName>style.textDecorationUnderline</p:attrName>
                                        </p:attrNameLst>
                                      </p:cBhvr>
                                      <p:to>
                                        <p:strVal val="false"/>
                                      </p:to>
                                    </p:set>
                                  </p:childTnLst>
                                </p:cTn>
                              </p:par>
                              <p:par>
                                <p:cTn id="38" presetID="5" presetClass="emph" presetSubtype="1" nodeType="withEffect">
                                  <p:stCondLst>
                                    <p:cond delay="0"/>
                                  </p:stCondLst>
                                  <p:childTnLst>
                                    <p:set>
                                      <p:cBhvr override="childStyle">
                                        <p:cTn id="39" dur="indefinite"/>
                                        <p:tgtEl>
                                          <p:spTgt spid="3">
                                            <p:txEl>
                                              <p:pRg st="7" end="7"/>
                                            </p:txEl>
                                          </p:spTgt>
                                        </p:tgtEl>
                                        <p:attrNameLst>
                                          <p:attrName>style.fontStyle</p:attrName>
                                        </p:attrNameLst>
                                      </p:cBhvr>
                                      <p:to>
                                        <p:strVal val="normal"/>
                                      </p:to>
                                    </p:set>
                                    <p:set>
                                      <p:cBhvr override="childStyle">
                                        <p:cTn id="40" dur="indefinite"/>
                                        <p:tgtEl>
                                          <p:spTgt spid="3">
                                            <p:txEl>
                                              <p:pRg st="7" end="7"/>
                                            </p:txEl>
                                          </p:spTgt>
                                        </p:tgtEl>
                                        <p:attrNameLst>
                                          <p:attrName>style.fontWeight</p:attrName>
                                        </p:attrNameLst>
                                      </p:cBhvr>
                                      <p:to>
                                        <p:strVal val="bold"/>
                                      </p:to>
                                    </p:set>
                                    <p:set>
                                      <p:cBhvr override="childStyle">
                                        <p:cTn id="41" dur="indefinite"/>
                                        <p:tgtEl>
                                          <p:spTgt spid="3">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zur.jpg"/>
          <p:cNvPicPr>
            <a:picLocks noGrp="1" noChangeAspect="1"/>
          </p:cNvPicPr>
          <p:nvPr>
            <p:ph idx="1"/>
          </p:nvPr>
        </p:nvPicPr>
        <p:blipFill>
          <a:blip r:embed="rId2"/>
          <a:stretch>
            <a:fillRect/>
          </a:stretch>
        </p:blipFill>
        <p:spPr>
          <a:xfrm>
            <a:off x="3" y="500042"/>
            <a:ext cx="5286375" cy="3524250"/>
          </a:xfrm>
          <a:prstGeom prst="rect">
            <a:avLst/>
          </a:prstGeom>
          <a:ln>
            <a:noFill/>
          </a:ln>
          <a:effectLst>
            <a:softEdge rad="112500"/>
          </a:effectLst>
        </p:spPr>
      </p:pic>
      <p:pic>
        <p:nvPicPr>
          <p:cNvPr id="5" name="Obraz 4" descr="maruz2.jpg"/>
          <p:cNvPicPr>
            <a:picLocks noChangeAspect="1"/>
          </p:cNvPicPr>
          <p:nvPr/>
        </p:nvPicPr>
        <p:blipFill>
          <a:blip r:embed="rId3"/>
          <a:stretch>
            <a:fillRect/>
          </a:stretch>
        </p:blipFill>
        <p:spPr>
          <a:xfrm>
            <a:off x="4228356" y="3335121"/>
            <a:ext cx="4915645" cy="3522880"/>
          </a:xfrm>
          <a:prstGeom prst="rect">
            <a:avLst/>
          </a:prstGeom>
          <a:ln>
            <a:noFill/>
          </a:ln>
          <a:effectLst>
            <a:softEdge rad="112500"/>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229600" cy="1143000"/>
          </a:xfrm>
        </p:spPr>
        <p:txBody>
          <a:bodyPr/>
          <a:lstStyle/>
          <a:p>
            <a:pPr algn="ctr"/>
            <a:r>
              <a:rPr lang="pl-PL" u="sng" dirty="0" smtClean="0">
                <a:solidFill>
                  <a:schemeClr val="accent2">
                    <a:lumMod val="75000"/>
                  </a:schemeClr>
                </a:solidFill>
              </a:rPr>
              <a:t>OBEREK</a:t>
            </a:r>
            <a:endParaRPr lang="pl-PL" u="sng" dirty="0">
              <a:solidFill>
                <a:schemeClr val="accent2">
                  <a:lumMod val="75000"/>
                </a:schemeClr>
              </a:solidFill>
            </a:endParaRPr>
          </a:p>
        </p:txBody>
      </p:sp>
      <p:sp>
        <p:nvSpPr>
          <p:cNvPr id="3" name="Symbol zastępczy zawartości 2"/>
          <p:cNvSpPr>
            <a:spLocks noGrp="1"/>
          </p:cNvSpPr>
          <p:nvPr>
            <p:ph idx="1"/>
          </p:nvPr>
        </p:nvSpPr>
        <p:spPr/>
        <p:txBody>
          <a:bodyPr>
            <a:normAutofit fontScale="85000" lnSpcReduction="10000"/>
          </a:bodyPr>
          <a:lstStyle/>
          <a:p>
            <a:r>
              <a:rPr lang="pl-PL" b="1" dirty="0" smtClean="0"/>
              <a:t>Oberek</a:t>
            </a:r>
            <a:r>
              <a:rPr lang="pl-PL" dirty="0" smtClean="0"/>
              <a:t> – polski taniec ludowy, o żywym tempie i skocznej melodii w </a:t>
            </a:r>
            <a:r>
              <a:rPr lang="pl-PL" dirty="0" smtClean="0"/>
              <a:t>rytmie nieparzystym</a:t>
            </a:r>
            <a:r>
              <a:rPr lang="pl-PL" dirty="0" smtClean="0"/>
              <a:t>; popularny na wsi w wielu regionach Polski, szczególnie lubiany na Mazowszu i Radomszczyźnie. W swoim naturalnym kontekście (zabawy, wesela) zaczął zanikać w II połowie XX wieku, obecnie tańczony wyjątkowo na weselach tylko przez starszych i na ich życzenie, pod warunkiem, że ma oberka w repertuarze kapela weselna, co zdarza się rzadko (najczęściej wtedy jest to skomponowany w mieście "oberek wilanowski").</a:t>
            </a:r>
          </a:p>
          <a:p>
            <a:r>
              <a:rPr lang="pl-PL" dirty="0" smtClean="0"/>
              <a:t>Znany był też jako: "ober", "obertas", "drobny", "okrągły", " owijok" (w Sieradzkiem), "zawijacz" itp. Nazwa "oberek" wywodzi się od "obwyrtnia", "obertania", od "obertasa", czyli od obracania się. Tańcowi towarzyszyły często przyśpiewki, okrzyki i przytupy.</a:t>
            </a:r>
          </a:p>
          <a:p>
            <a:endParaRPr lang="pl-PL"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857232"/>
            <a:ext cx="8229600" cy="6000768"/>
          </a:xfrm>
        </p:spPr>
        <p:txBody>
          <a:bodyPr>
            <a:normAutofit/>
          </a:bodyPr>
          <a:lstStyle/>
          <a:p>
            <a:r>
              <a:rPr lang="pl-PL" dirty="0" smtClean="0"/>
              <a:t>Oberek dopiero przy końcu XIX wieku stał się tańcem różnych warstw społecznych, chociaż pierwsze wzmianki o "obertasie" pochodzą z wieku XVII. Jego bardzo szeroki zasięg w kraju sprawił, że nie dawano mu nazwy pochodzącej od regionu, jak w przypadku </a:t>
            </a:r>
            <a:r>
              <a:rPr lang="pl-PL" dirty="0" smtClean="0"/>
              <a:t>krakowiaka, </a:t>
            </a:r>
            <a:r>
              <a:rPr lang="pl-PL" dirty="0" smtClean="0"/>
              <a:t>mazura, kujawiaka.</a:t>
            </a:r>
          </a:p>
          <a:p>
            <a:r>
              <a:rPr lang="pl-PL" dirty="0" smtClean="0"/>
              <a:t>Oberek to taniec o metrum trójdzielnym, najczęściej 3/8. Polega na szybkich obrotach par tańczących w miejscu lub wirujących w przestrzeni krokiem w rodzaju kroku okrąglaka, mazurka czyli składających się z trzech pojedynczych stąpnięć (kroków) o jednakowych wartościach rytmicznych (ósemek) przypadających na jeden takt. Dotyczy to oczywiście kroku zasadniczego.</a:t>
            </a:r>
          </a:p>
          <a:p>
            <a:endParaRPr lang="pl-PL"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7"/>
            <a:ext cx="8229600" cy="5610244"/>
          </a:xfrm>
        </p:spPr>
        <p:txBody>
          <a:bodyPr>
            <a:normAutofit fontScale="85000" lnSpcReduction="10000"/>
          </a:bodyPr>
          <a:lstStyle/>
          <a:p>
            <a:r>
              <a:rPr lang="pl-PL" dirty="0" smtClean="0"/>
              <a:t>Jeśli chodzi o akcent, w oberku albo wszystkie części są jednakowo akcentowane, albo druga i trzecia część. Kobieta tańczy cały czas krokiem zasadniczym. Mężczyzna urozmaica taniec wplatanymi doń mocniejszymi stąpnięciami, przytupami (tzw. "trójki" i "piątki"), przysiadami, przykucami lub hołubcami.</a:t>
            </a:r>
          </a:p>
          <a:p>
            <a:r>
              <a:rPr lang="pl-PL" dirty="0" smtClean="0"/>
              <a:t>Na zabawach wiejskich tańczono go w "kompletach" z kujawiakiem/walczykiem i polką. Popis w oberku polegał przede wszystkim na wytrwałym wirowaniu po kole ("po ścianach") w dwie ("ze słońcem" i "pod słońce") lub cztery strony (j/w tylko partnerzy trzymają się odwrotnie). Wytrawny tancerz zakładał się z muzykantami "kto kogo przetrzyma" i tańczył bez przerwy czasem dłużej niż pół godziny, zmieniając partnerki. W XIX wieku, w miastach i dworach tańczono oberka (z uwagi na to, że jest wykonywany w bardzo szybkim tempie) z poprzedzającym go polonezem, czyli tańcem "chodzonym" i następującym po nim wolniejszym – kujawiakiem.</a:t>
            </a:r>
          </a:p>
          <a:p>
            <a:endParaRPr lang="pl-PL"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p:cBhvr override="childStyle">
                                        <p:cTn id="6" dur="100" fill="hold"/>
                                        <p:tgtEl>
                                          <p:spTgt spid="3">
                                            <p:txEl>
                                              <p:pRg st="0" end="0"/>
                                            </p:txEl>
                                          </p:spTgt>
                                        </p:tgtEl>
                                        <p:attrNameLst>
                                          <p:attrName>style.color</p:attrName>
                                        </p:attrNameLst>
                                      </p:cBhvr>
                                      <p:to>
                                        <a:srgbClr val="CB7127"/>
                                      </p:to>
                                    </p:animClr>
                                    <p:animClr clrSpc="rgb">
                                      <p:cBhvr>
                                        <p:cTn id="7" dur="100" fill="hold"/>
                                        <p:tgtEl>
                                          <p:spTgt spid="3">
                                            <p:txEl>
                                              <p:pRg st="0" end="0"/>
                                            </p:txEl>
                                          </p:spTgt>
                                        </p:tgtEl>
                                        <p:attrNameLst>
                                          <p:attrName>fillcolor</p:attrName>
                                        </p:attrNameLst>
                                      </p:cBhvr>
                                      <p:to>
                                        <a:srgbClr val="CB7127"/>
                                      </p:to>
                                    </p:animClr>
                                    <p:set>
                                      <p:cBhvr>
                                        <p:cTn id="8" dur="100" fill="hold"/>
                                        <p:tgtEl>
                                          <p:spTgt spid="3">
                                            <p:txEl>
                                              <p:pRg st="0" end="0"/>
                                            </p:txEl>
                                          </p:spTgt>
                                        </p:tgtEl>
                                        <p:attrNameLst>
                                          <p:attrName>fill.type</p:attrName>
                                        </p:attrNameLst>
                                      </p:cBhvr>
                                      <p:to>
                                        <p:strVal val="solid"/>
                                      </p:to>
                                    </p:set>
                                    <p:set>
                                      <p:cBhvr>
                                        <p:cTn id="9" dur="100" fill="hold"/>
                                        <p:tgtEl>
                                          <p:spTgt spid="3">
                                            <p:txEl>
                                              <p:pRg st="0" end="0"/>
                                            </p:txEl>
                                          </p:spTgt>
                                        </p:tgtEl>
                                        <p:attrNameLst>
                                          <p:attrName>fill.on</p:attrName>
                                        </p:attrNameLst>
                                      </p:cBhvr>
                                      <p:to>
                                        <p:strVal val="true"/>
                                      </p:to>
                                    </p:se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Clr clrSpc="rgb">
                                      <p:cBhvr override="childStyle">
                                        <p:cTn id="18" dur="100" fill="hold"/>
                                        <p:tgtEl>
                                          <p:spTgt spid="3">
                                            <p:txEl>
                                              <p:pRg st="1" end="1"/>
                                            </p:txEl>
                                          </p:spTgt>
                                        </p:tgtEl>
                                        <p:attrNameLst>
                                          <p:attrName>style.color</p:attrName>
                                        </p:attrNameLst>
                                      </p:cBhvr>
                                      <p:to>
                                        <a:srgbClr val="CB7127"/>
                                      </p:to>
                                    </p:animClr>
                                    <p:animClr clrSpc="rgb">
                                      <p:cBhvr>
                                        <p:cTn id="19" dur="100" fill="hold"/>
                                        <p:tgtEl>
                                          <p:spTgt spid="3">
                                            <p:txEl>
                                              <p:pRg st="1" end="1"/>
                                            </p:txEl>
                                          </p:spTgt>
                                        </p:tgtEl>
                                        <p:attrNameLst>
                                          <p:attrName>fillcolor</p:attrName>
                                        </p:attrNameLst>
                                      </p:cBhvr>
                                      <p:to>
                                        <a:srgbClr val="CB7127"/>
                                      </p:to>
                                    </p:animClr>
                                    <p:set>
                                      <p:cBhvr>
                                        <p:cTn id="20" dur="100" fill="hold"/>
                                        <p:tgtEl>
                                          <p:spTgt spid="3">
                                            <p:txEl>
                                              <p:pRg st="1" end="1"/>
                                            </p:txEl>
                                          </p:spTgt>
                                        </p:tgtEl>
                                        <p:attrNameLst>
                                          <p:attrName>fill.type</p:attrName>
                                        </p:attrNameLst>
                                      </p:cBhvr>
                                      <p:to>
                                        <p:strVal val="solid"/>
                                      </p:to>
                                    </p:set>
                                    <p:set>
                                      <p:cBhvr>
                                        <p:cTn id="21" dur="100" fill="hold"/>
                                        <p:tgtEl>
                                          <p:spTgt spid="3">
                                            <p:txEl>
                                              <p:pRg st="1" end="1"/>
                                            </p:txEl>
                                          </p:spTgt>
                                        </p:tgtEl>
                                        <p:attrNameLst>
                                          <p:attrName>fill.on</p:attrName>
                                        </p:attrNameLst>
                                      </p:cBhvr>
                                      <p:to>
                                        <p:strVal val="true"/>
                                      </p:to>
                                    </p:set>
                                    <p:animRot by="120000">
                                      <p:cBhvr>
                                        <p:cTn id="22" dur="100" fill="hold">
                                          <p:stCondLst>
                                            <p:cond delay="0"/>
                                          </p:stCondLst>
                                        </p:cTn>
                                        <p:tgtEl>
                                          <p:spTgt spid="3">
                                            <p:txEl>
                                              <p:pRg st="1" end="1"/>
                                            </p:txEl>
                                          </p:spTgt>
                                        </p:tgtEl>
                                        <p:attrNameLst>
                                          <p:attrName>r</p:attrName>
                                        </p:attrNameLst>
                                      </p:cBhvr>
                                    </p:animRot>
                                    <p:animRot by="-240000">
                                      <p:cBhvr>
                                        <p:cTn id="23" dur="200" fill="hold">
                                          <p:stCondLst>
                                            <p:cond delay="200"/>
                                          </p:stCondLst>
                                        </p:cTn>
                                        <p:tgtEl>
                                          <p:spTgt spid="3">
                                            <p:txEl>
                                              <p:pRg st="1" end="1"/>
                                            </p:txEl>
                                          </p:spTgt>
                                        </p:tgtEl>
                                        <p:attrNameLst>
                                          <p:attrName>r</p:attrName>
                                        </p:attrNameLst>
                                      </p:cBhvr>
                                    </p:animRot>
                                    <p:animRot by="240000">
                                      <p:cBhvr>
                                        <p:cTn id="24" dur="200" fill="hold">
                                          <p:stCondLst>
                                            <p:cond delay="400"/>
                                          </p:stCondLst>
                                        </p:cTn>
                                        <p:tgtEl>
                                          <p:spTgt spid="3">
                                            <p:txEl>
                                              <p:pRg st="1" end="1"/>
                                            </p:txEl>
                                          </p:spTgt>
                                        </p:tgtEl>
                                        <p:attrNameLst>
                                          <p:attrName>r</p:attrName>
                                        </p:attrNameLst>
                                      </p:cBhvr>
                                    </p:animRot>
                                    <p:animRot by="-240000">
                                      <p:cBhvr>
                                        <p:cTn id="25" dur="200" fill="hold">
                                          <p:stCondLst>
                                            <p:cond delay="600"/>
                                          </p:stCondLst>
                                        </p:cTn>
                                        <p:tgtEl>
                                          <p:spTgt spid="3">
                                            <p:txEl>
                                              <p:pRg st="1" end="1"/>
                                            </p:txEl>
                                          </p:spTgt>
                                        </p:tgtEl>
                                        <p:attrNameLst>
                                          <p:attrName>r</p:attrName>
                                        </p:attrNameLst>
                                      </p:cBhvr>
                                    </p:animRot>
                                    <p:animRot by="120000">
                                      <p:cBhvr>
                                        <p:cTn id="26"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5" y="214290"/>
            <a:ext cx="8072495" cy="3143272"/>
          </a:xfrm>
        </p:spPr>
        <p:txBody>
          <a:bodyPr>
            <a:normAutofit fontScale="92500"/>
          </a:bodyPr>
          <a:lstStyle/>
          <a:p>
            <a:r>
              <a:rPr lang="pl-PL" dirty="0" smtClean="0"/>
              <a:t>W twórczości kompozytorskiej istnieją oberki wyłącznie instrumentalne lub wokalno-instrumentalne, spotykamy je w formie mazurków u F. Chopina, H. </a:t>
            </a:r>
            <a:r>
              <a:rPr lang="pl-PL" dirty="0" smtClean="0"/>
              <a:t>Wieniawskiego</a:t>
            </a:r>
            <a:r>
              <a:rPr lang="pl-PL" dirty="0" smtClean="0"/>
              <a:t>, R. Statkowskiego, G.Bacewicz.</a:t>
            </a:r>
          </a:p>
          <a:p>
            <a:r>
              <a:rPr lang="pl-PL" dirty="0" smtClean="0"/>
              <a:t>Oberki do tańca towarzyskiego, odbiegające od wzorców ludowych, komponowali: O.Kolberg, L.Lewandowski, H.Wieniawski, </a:t>
            </a:r>
            <a:r>
              <a:rPr lang="pl-PL" dirty="0" smtClean="0"/>
              <a:t>K.Namysłowski</a:t>
            </a:r>
            <a:r>
              <a:rPr lang="pl-PL" dirty="0" smtClean="0"/>
              <a:t>, W. Osmański, K.Szymanowski, F. Dzierżanowski i </a:t>
            </a:r>
            <a:r>
              <a:rPr lang="pl-PL" dirty="0" smtClean="0"/>
              <a:t>in.</a:t>
            </a:r>
            <a:endParaRPr lang="pl-PL" dirty="0" smtClean="0"/>
          </a:p>
          <a:p>
            <a:endParaRPr lang="pl-PL" dirty="0"/>
          </a:p>
        </p:txBody>
      </p:sp>
      <p:pic>
        <p:nvPicPr>
          <p:cNvPr id="3074" name="Picture 2"/>
          <p:cNvPicPr>
            <a:picLocks noChangeAspect="1" noChangeArrowheads="1"/>
          </p:cNvPicPr>
          <p:nvPr/>
        </p:nvPicPr>
        <p:blipFill>
          <a:blip r:embed="rId2"/>
          <a:srcRect/>
          <a:stretch>
            <a:fillRect/>
          </a:stretch>
        </p:blipFill>
        <p:spPr bwMode="hidden">
          <a:xfrm>
            <a:off x="1428728" y="3453178"/>
            <a:ext cx="6572296" cy="3404822"/>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mph" presetSubtype="0" fill="hold" nodeType="clickEffect">
                                  <p:stCondLst>
                                    <p:cond delay="0"/>
                                  </p:stCondLst>
                                  <p:childTnLst>
                                    <p:animClr clrSpc="rgb">
                                      <p:cBhvr override="childStyle">
                                        <p:cTn id="24" dur="1900" fill="hold">
                                          <p:stCondLst>
                                            <p:cond delay="100"/>
                                          </p:stCondLst>
                                        </p:cTn>
                                        <p:tgtEl>
                                          <p:spTgt spid="3074"/>
                                        </p:tgtEl>
                                        <p:attrNameLst>
                                          <p:attrName>style.color</p:attrName>
                                        </p:attrNameLst>
                                      </p:cBhvr>
                                      <p:to>
                                        <a:schemeClr val="accent2"/>
                                      </p:to>
                                    </p:animClr>
                                    <p:animClr clrSpc="rgb">
                                      <p:cBhvr>
                                        <p:cTn id="25" dur="1900" fill="hold">
                                          <p:stCondLst>
                                            <p:cond delay="100"/>
                                          </p:stCondLst>
                                        </p:cTn>
                                        <p:tgtEl>
                                          <p:spTgt spid="3074"/>
                                        </p:tgtEl>
                                        <p:attrNameLst>
                                          <p:attrName>fillColor</p:attrName>
                                        </p:attrNameLst>
                                      </p:cBhvr>
                                      <p:to>
                                        <a:schemeClr val="accent2"/>
                                      </p:to>
                                    </p:animClr>
                                    <p:set>
                                      <p:cBhvr>
                                        <p:cTn id="26" dur="1900" fill="hold">
                                          <p:stCondLst>
                                            <p:cond delay="100"/>
                                          </p:stCondLst>
                                        </p:cTn>
                                        <p:tgtEl>
                                          <p:spTgt spid="3074"/>
                                        </p:tgtEl>
                                        <p:attrNameLst>
                                          <p:attrName>fill.type</p:attrName>
                                        </p:attrNameLst>
                                      </p:cBhvr>
                                      <p:to>
                                        <p:strVal val="solid"/>
                                      </p:to>
                                    </p:set>
                                    <p:set>
                                      <p:cBhvr>
                                        <p:cTn id="27" dur="1900" fill="hold">
                                          <p:stCondLst>
                                            <p:cond delay="100"/>
                                          </p:stCondLst>
                                        </p:cTn>
                                        <p:tgtEl>
                                          <p:spTgt spid="3074"/>
                                        </p:tgtEl>
                                        <p:attrNameLst>
                                          <p:attrName>fill.on</p:attrName>
                                        </p:attrNameLst>
                                      </p:cBhvr>
                                      <p:to>
                                        <p:strVal val="true"/>
                                      </p:to>
                                    </p:set>
                                    <p:animScale>
                                      <p:cBhvr>
                                        <p:cTn id="28" dur="200" fill="hold">
                                          <p:stCondLst>
                                            <p:cond delay="0"/>
                                          </p:stCondLst>
                                        </p:cTn>
                                        <p:tgtEl>
                                          <p:spTgt spid="3074"/>
                                        </p:tgtEl>
                                      </p:cBhvr>
                                      <p:from x="100000" y="100000"/>
                                      <p:to x="100000" y="5000"/>
                                    </p:animScale>
                                    <p:animScale>
                                      <p:cBhvr>
                                        <p:cTn id="29" dur="200" fill="hold">
                                          <p:stCondLst>
                                            <p:cond delay="200"/>
                                          </p:stCondLst>
                                        </p:cTn>
                                        <p:tgtEl>
                                          <p:spTgt spid="3074"/>
                                        </p:tgtEl>
                                      </p:cBhvr>
                                      <p:from x="100000" y="5000"/>
                                      <p:to x="120000" y="150000"/>
                                    </p:animScale>
                                    <p:animScale>
                                      <p:cBhvr>
                                        <p:cTn id="30" dur="600" fill="hold">
                                          <p:stCondLst>
                                            <p:cond delay="1400"/>
                                          </p:stCondLst>
                                        </p:cTn>
                                        <p:tgtEl>
                                          <p:spTgt spid="307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u="sng" dirty="0" smtClean="0">
                <a:solidFill>
                  <a:schemeClr val="accent2">
                    <a:lumMod val="75000"/>
                  </a:schemeClr>
                </a:solidFill>
              </a:rPr>
              <a:t>KUJAWIAK</a:t>
            </a:r>
            <a:endParaRPr lang="pl-PL" u="sng" dirty="0">
              <a:solidFill>
                <a:schemeClr val="accent2">
                  <a:lumMod val="75000"/>
                </a:schemeClr>
              </a:solidFill>
            </a:endParaRPr>
          </a:p>
        </p:txBody>
      </p:sp>
      <p:sp>
        <p:nvSpPr>
          <p:cNvPr id="3" name="Symbol zastępczy zawartości 2"/>
          <p:cNvSpPr>
            <a:spLocks noGrp="1"/>
          </p:cNvSpPr>
          <p:nvPr>
            <p:ph idx="1"/>
          </p:nvPr>
        </p:nvSpPr>
        <p:spPr/>
        <p:txBody>
          <a:bodyPr>
            <a:normAutofit fontScale="92500" lnSpcReduction="20000"/>
          </a:bodyPr>
          <a:lstStyle/>
          <a:p>
            <a:pPr>
              <a:buNone/>
            </a:pPr>
            <a:r>
              <a:rPr lang="pl-PL" b="1" dirty="0" smtClean="0"/>
              <a:t>Charakterystyka:</a:t>
            </a:r>
          </a:p>
          <a:p>
            <a:pPr>
              <a:buNone/>
            </a:pPr>
            <a:r>
              <a:rPr lang="pl-PL" b="1" dirty="0" smtClean="0"/>
              <a:t>Kujawiak</a:t>
            </a:r>
            <a:r>
              <a:rPr lang="pl-PL" dirty="0" smtClean="0"/>
              <a:t> to polski taniec narodowy, </a:t>
            </a:r>
            <a:r>
              <a:rPr lang="pl-PL" dirty="0" smtClean="0"/>
              <a:t>pochodzący z Kujaw</a:t>
            </a:r>
            <a:r>
              <a:rPr lang="pl-PL" dirty="0" smtClean="0"/>
              <a:t>. Wywodzi się z kujawskich obrzędów weselnych</a:t>
            </a:r>
            <a:r>
              <a:rPr lang="pl-PL" dirty="0" smtClean="0"/>
              <a:t>.</a:t>
            </a:r>
          </a:p>
          <a:p>
            <a:r>
              <a:rPr lang="pl-PL" dirty="0" smtClean="0"/>
              <a:t>Jest tańcem spokojnym w metrum 3/4. Polega na chodzie w rytmie </a:t>
            </a:r>
            <a:r>
              <a:rPr lang="pl-PL" dirty="0" smtClean="0"/>
              <a:t>ćwierćnut na lekko </a:t>
            </a:r>
            <a:r>
              <a:rPr lang="pl-PL" dirty="0" smtClean="0"/>
              <a:t>ugiętych nogach. Nastrojowa, liryczna melodia nadaje mu zalotny charakter. Kroki taneczne oparte są głównie na łagodnym chodzie i obrotach, jedynie muzyczne akcenty na koniec frazy podkreślane są przez mocniejsze przytupywania.</a:t>
            </a:r>
          </a:p>
          <a:p>
            <a:r>
              <a:rPr lang="pl-PL" dirty="0" smtClean="0"/>
              <a:t>Podstawowe kroki w kujawiaku to: równy, z dołu, z góry, trójkrok chodzony (w jednym takcie wykonuje się trzy kroki taneczne). Figury Kujawiaka to: </a:t>
            </a:r>
            <a:r>
              <a:rPr lang="pl-PL" i="1" dirty="0" smtClean="0"/>
              <a:t>śpiący</a:t>
            </a:r>
            <a:r>
              <a:rPr lang="pl-PL" dirty="0" smtClean="0"/>
              <a:t>, </a:t>
            </a:r>
            <a:r>
              <a:rPr lang="pl-PL" i="1" dirty="0" smtClean="0"/>
              <a:t>od się-do się</a:t>
            </a:r>
            <a:r>
              <a:rPr lang="pl-PL" dirty="0" smtClean="0"/>
              <a:t> (</a:t>
            </a:r>
            <a:r>
              <a:rPr lang="pl-PL" i="1" dirty="0" smtClean="0"/>
              <a:t>odsibka</a:t>
            </a:r>
            <a:r>
              <a:rPr lang="pl-PL" dirty="0" smtClean="0"/>
              <a:t>), </a:t>
            </a:r>
            <a:r>
              <a:rPr lang="pl-PL" i="1" dirty="0" smtClean="0"/>
              <a:t>kolebany</a:t>
            </a:r>
            <a:r>
              <a:rPr lang="pl-PL" dirty="0" smtClean="0"/>
              <a:t> i 4 kierunki wirowania.</a:t>
            </a:r>
          </a:p>
          <a:p>
            <a:pPr>
              <a:buNone/>
            </a:pPr>
            <a:endParaRPr lang="pl-PL" b="1" dirty="0" smtClean="0"/>
          </a:p>
          <a:p>
            <a:pPr>
              <a:buNone/>
            </a:pPr>
            <a:endParaRPr lang="pl-PL"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0" end="0"/>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2" end="2"/>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3" end="3"/>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5" y="1000108"/>
            <a:ext cx="8229600" cy="4610112"/>
          </a:xfrm>
        </p:spPr>
        <p:txBody>
          <a:bodyPr/>
          <a:lstStyle/>
          <a:p>
            <a:pPr>
              <a:buNone/>
            </a:pPr>
            <a:r>
              <a:rPr lang="pl-PL" dirty="0" smtClean="0"/>
              <a:t>HISTORIA:</a:t>
            </a:r>
          </a:p>
          <a:p>
            <a:r>
              <a:rPr lang="pl-PL" dirty="0" smtClean="0"/>
              <a:t> Jego nazwa po raz pierwszy pojawiła się w 1827 roku. Ludowe nazwy tego tańca, to </a:t>
            </a:r>
            <a:r>
              <a:rPr lang="pl-PL" i="1" dirty="0" smtClean="0"/>
              <a:t>śpiący</a:t>
            </a:r>
            <a:r>
              <a:rPr lang="pl-PL" dirty="0" smtClean="0"/>
              <a:t> i </a:t>
            </a:r>
            <a:r>
              <a:rPr lang="pl-PL" i="1" dirty="0" smtClean="0"/>
              <a:t>kolebany</a:t>
            </a:r>
            <a:r>
              <a:rPr lang="pl-PL" dirty="0" smtClean="0"/>
              <a:t>. Najstarsze opracowanie kujawiaka pochodzi z ok. 1830. Znane są opracowania </a:t>
            </a:r>
            <a:r>
              <a:rPr lang="pl-PL" dirty="0" smtClean="0"/>
              <a:t>m.in</a:t>
            </a:r>
            <a:r>
              <a:rPr lang="pl-PL" dirty="0" smtClean="0"/>
              <a:t> </a:t>
            </a:r>
            <a:r>
              <a:rPr lang="pl-PL" dirty="0" smtClean="0"/>
              <a:t>Henryka </a:t>
            </a:r>
            <a:r>
              <a:rPr lang="pl-PL" dirty="0" smtClean="0"/>
              <a:t>Wieniawskiego. Muzyka w kujawiaku jest liryczna i nastrojowa, często w tonacji minorowej.</a:t>
            </a:r>
          </a:p>
          <a:p>
            <a:r>
              <a:rPr lang="pl-PL" dirty="0" smtClean="0"/>
              <a:t>Niektórzy mówią, że melodia tego tańca odzwierciedla kujawski krajobraz – szeroki i spokojny. Ruchy taneczne są wolne, posuwiste, pary spokojnie się obracają i lekko kołyszą.</a:t>
            </a:r>
          </a:p>
          <a:p>
            <a:pPr>
              <a:buNone/>
            </a:pPr>
            <a:endParaRPr lang="pl-PL"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2" y="714357"/>
            <a:ext cx="9144065" cy="5715040"/>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u="sng" dirty="0" smtClean="0">
                <a:solidFill>
                  <a:schemeClr val="accent2">
                    <a:lumMod val="75000"/>
                  </a:schemeClr>
                </a:solidFill>
              </a:rPr>
              <a:t>KRAKOWIAK</a:t>
            </a:r>
            <a:endParaRPr lang="pl-PL" sz="5400" b="1" u="sng" dirty="0">
              <a:solidFill>
                <a:schemeClr val="accent2">
                  <a:lumMod val="75000"/>
                </a:schemeClr>
              </a:solidFill>
            </a:endParaRPr>
          </a:p>
        </p:txBody>
      </p:sp>
      <p:sp>
        <p:nvSpPr>
          <p:cNvPr id="3" name="Symbol zastępczy zawartości 2"/>
          <p:cNvSpPr>
            <a:spLocks noGrp="1"/>
          </p:cNvSpPr>
          <p:nvPr>
            <p:ph idx="1"/>
          </p:nvPr>
        </p:nvSpPr>
        <p:spPr/>
        <p:txBody>
          <a:bodyPr>
            <a:normAutofit fontScale="92500"/>
          </a:bodyPr>
          <a:lstStyle/>
          <a:p>
            <a:r>
              <a:rPr lang="pl-PL" b="1" dirty="0" smtClean="0"/>
              <a:t>Krakowiak</a:t>
            </a:r>
            <a:r>
              <a:rPr lang="pl-PL" dirty="0" smtClean="0"/>
              <a:t> to żywy, polski </a:t>
            </a:r>
            <a:r>
              <a:rPr lang="pl-PL" dirty="0" smtClean="0"/>
              <a:t>taniec ludowy z </a:t>
            </a:r>
            <a:r>
              <a:rPr lang="pl-PL" dirty="0" smtClean="0"/>
              <a:t>okolic </a:t>
            </a:r>
            <a:r>
              <a:rPr lang="pl-PL" dirty="0" smtClean="0"/>
              <a:t>Krakowa, </a:t>
            </a:r>
            <a:r>
              <a:rPr lang="pl-PL" dirty="0" smtClean="0"/>
              <a:t>zaliczany do polskich tańców narodowych, w </a:t>
            </a:r>
            <a:r>
              <a:rPr lang="pl-PL" dirty="0" smtClean="0"/>
              <a:t>metrum 2/4 </a:t>
            </a:r>
            <a:r>
              <a:rPr lang="pl-PL" dirty="0" smtClean="0"/>
              <a:t>i w charakterystycznym, </a:t>
            </a:r>
            <a:r>
              <a:rPr lang="pl-PL" dirty="0" smtClean="0"/>
              <a:t>synkopowanym rytmie</a:t>
            </a:r>
            <a:r>
              <a:rPr lang="pl-PL" dirty="0" smtClean="0"/>
              <a:t>.</a:t>
            </a:r>
          </a:p>
          <a:p>
            <a:r>
              <a:rPr lang="pl-PL" dirty="0" smtClean="0"/>
              <a:t>Nazwa tańca pochodzi z XVIII wieku i odnosiła się do grupy tańców posiadających własne lokalne nazwy: </a:t>
            </a:r>
            <a:r>
              <a:rPr lang="pl-PL" i="1" dirty="0" smtClean="0"/>
              <a:t>mijany</a:t>
            </a:r>
            <a:r>
              <a:rPr lang="pl-PL" dirty="0" smtClean="0"/>
              <a:t>, </a:t>
            </a:r>
            <a:r>
              <a:rPr lang="pl-PL" i="1" dirty="0" smtClean="0"/>
              <a:t>dreptany</a:t>
            </a:r>
            <a:r>
              <a:rPr lang="pl-PL" dirty="0" smtClean="0"/>
              <a:t>, </a:t>
            </a:r>
            <a:r>
              <a:rPr lang="pl-PL" i="1" dirty="0" smtClean="0"/>
              <a:t>ścigany</a:t>
            </a:r>
            <a:r>
              <a:rPr lang="pl-PL" dirty="0" smtClean="0"/>
              <a:t>, </a:t>
            </a:r>
            <a:r>
              <a:rPr lang="pl-PL" i="1" dirty="0" smtClean="0"/>
              <a:t>skalmierzak</a:t>
            </a:r>
            <a:r>
              <a:rPr lang="pl-PL" dirty="0" smtClean="0"/>
              <a:t>, </a:t>
            </a:r>
            <a:r>
              <a:rPr lang="pl-PL" i="1" dirty="0" smtClean="0"/>
              <a:t>przebiegany</a:t>
            </a:r>
            <a:r>
              <a:rPr lang="pl-PL" dirty="0" smtClean="0"/>
              <a:t> i in. Pod koniec XVIII wieku charakterystyczne synkopowane rytmy krakowiaka pojawiły się w muzyce symfonicznej, a na początku XIX w. taniec ten stał się popularny w muzyce scenicznej i instrumentalnej.</a:t>
            </a:r>
          </a:p>
          <a:p>
            <a:endParaRPr lang="pl-PL"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1000"/>
                                        <p:tgtEl>
                                          <p:spTgt spid="3">
                                            <p:txEl>
                                              <p:pRg st="0" end="0"/>
                                            </p:txEl>
                                          </p:spTgt>
                                        </p:tgtEl>
                                      </p:cBhvr>
                                    </p:animEffect>
                                  </p:childTnLst>
                                </p:cTn>
                              </p:par>
                              <p:par>
                                <p:cTn id="15" presetID="9" presetClass="entr" presetSubtype="0" fill="hold" nodeType="withEffect">
                                  <p:stCondLst>
                                    <p:cond delay="1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643183"/>
            <a:ext cx="8229600" cy="2065024"/>
          </a:xfrm>
        </p:spPr>
        <p:txBody>
          <a:bodyPr>
            <a:normAutofit lnSpcReduction="10000"/>
          </a:bodyPr>
          <a:lstStyle/>
          <a:p>
            <a:pPr marL="514350" indent="-514350" algn="ctr">
              <a:buNone/>
            </a:pPr>
            <a:r>
              <a:rPr lang="pl-PL" sz="13800" dirty="0" smtClean="0">
                <a:solidFill>
                  <a:schemeClr val="accent6">
                    <a:lumMod val="75000"/>
                  </a:schemeClr>
                </a:solidFill>
              </a:rPr>
              <a:t>KONIEC</a:t>
            </a:r>
            <a:endParaRPr lang="pl-PL" sz="13800" dirty="0">
              <a:solidFill>
                <a:schemeClr val="accent6">
                  <a:lumMod val="75000"/>
                </a:schemeClr>
              </a:solidFill>
            </a:endParaRPr>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chemeClr val="accent6">
                    <a:lumMod val="40000"/>
                    <a:lumOff val="60000"/>
                  </a:schemeClr>
                </a:solidFill>
              </a:rPr>
              <a:t>Utwory muzyczne oparte na ludowym krakowiaku stworzyli:</a:t>
            </a:r>
          </a:p>
        </p:txBody>
      </p:sp>
      <p:sp>
        <p:nvSpPr>
          <p:cNvPr id="3" name="Symbol zastępczy zawartości 2"/>
          <p:cNvSpPr>
            <a:spLocks noGrp="1"/>
          </p:cNvSpPr>
          <p:nvPr>
            <p:ph idx="1"/>
          </p:nvPr>
        </p:nvSpPr>
        <p:spPr/>
        <p:txBody>
          <a:bodyPr>
            <a:normAutofit/>
          </a:bodyPr>
          <a:lstStyle/>
          <a:p>
            <a:r>
              <a:rPr lang="pl-PL" dirty="0" smtClean="0">
                <a:solidFill>
                  <a:srgbClr val="FF0000"/>
                </a:solidFill>
              </a:rPr>
              <a:t>Fryderyk Chopin</a:t>
            </a:r>
            <a:r>
              <a:rPr lang="pl-PL" dirty="0" smtClean="0"/>
              <a:t>– </a:t>
            </a:r>
            <a:r>
              <a:rPr lang="pl-PL" i="1" dirty="0" smtClean="0"/>
              <a:t>Krakowiak</a:t>
            </a:r>
            <a:r>
              <a:rPr lang="pl-PL" dirty="0" smtClean="0"/>
              <a:t> op.14 na fortepian i orkiestrę (</a:t>
            </a:r>
            <a:r>
              <a:rPr lang="pl-PL" dirty="0" smtClean="0"/>
              <a:t>11828)</a:t>
            </a:r>
            <a:endParaRPr lang="pl-PL" dirty="0" smtClean="0"/>
          </a:p>
          <a:p>
            <a:r>
              <a:rPr lang="pl-PL" dirty="0" smtClean="0">
                <a:solidFill>
                  <a:srgbClr val="FF0000"/>
                </a:solidFill>
              </a:rPr>
              <a:t>Maurycy Moszkowski</a:t>
            </a:r>
            <a:r>
              <a:rPr lang="pl-PL" dirty="0" smtClean="0"/>
              <a:t>– </a:t>
            </a:r>
            <a:r>
              <a:rPr lang="pl-PL" i="1" dirty="0" smtClean="0"/>
              <a:t>Krakowiak</a:t>
            </a:r>
            <a:r>
              <a:rPr lang="pl-PL" dirty="0" smtClean="0"/>
              <a:t> na fortepian</a:t>
            </a:r>
          </a:p>
          <a:p>
            <a:r>
              <a:rPr lang="pl-PL" dirty="0" smtClean="0">
                <a:solidFill>
                  <a:srgbClr val="FF0000"/>
                </a:solidFill>
              </a:rPr>
              <a:t>Ignacy Paderewski</a:t>
            </a:r>
            <a:r>
              <a:rPr lang="pl-PL" dirty="0" smtClean="0"/>
              <a:t>– </a:t>
            </a:r>
            <a:r>
              <a:rPr lang="pl-PL" i="1" dirty="0" smtClean="0"/>
              <a:t>Krakowiak fantastyczny</a:t>
            </a:r>
            <a:endParaRPr lang="pl-PL" dirty="0" smtClean="0"/>
          </a:p>
          <a:p>
            <a:r>
              <a:rPr lang="pl-PL" dirty="0" smtClean="0">
                <a:solidFill>
                  <a:srgbClr val="FF0000"/>
                </a:solidFill>
              </a:rPr>
              <a:t>Karol Szymanowski</a:t>
            </a:r>
            <a:r>
              <a:rPr lang="pl-PL" dirty="0" smtClean="0"/>
              <a:t>– </a:t>
            </a:r>
            <a:r>
              <a:rPr lang="pl-PL" i="1" dirty="0" smtClean="0"/>
              <a:t>Krakowiak</a:t>
            </a:r>
            <a:r>
              <a:rPr lang="pl-PL" dirty="0" smtClean="0"/>
              <a:t> na fortepian</a:t>
            </a:r>
          </a:p>
          <a:p>
            <a:r>
              <a:rPr lang="pl-PL" dirty="0" smtClean="0">
                <a:solidFill>
                  <a:srgbClr val="FF0000"/>
                </a:solidFill>
              </a:rPr>
              <a:t>Ludomir Różycki</a:t>
            </a:r>
            <a:r>
              <a:rPr lang="pl-PL" dirty="0" smtClean="0"/>
              <a:t>– </a:t>
            </a:r>
            <a:r>
              <a:rPr lang="pl-PL" dirty="0" smtClean="0"/>
              <a:t>w </a:t>
            </a:r>
            <a:r>
              <a:rPr lang="pl-PL" dirty="0" smtClean="0"/>
              <a:t>balecie </a:t>
            </a:r>
            <a:r>
              <a:rPr lang="pl-PL" i="1" dirty="0" smtClean="0"/>
              <a:t>Pan Twardowski</a:t>
            </a:r>
            <a:r>
              <a:rPr lang="pl-PL" dirty="0" smtClean="0"/>
              <a:t> </a:t>
            </a:r>
            <a:r>
              <a:rPr lang="pl-PL" dirty="0" smtClean="0"/>
              <a:t>(1921)</a:t>
            </a:r>
            <a:endParaRPr lang="pl-PL" dirty="0" smtClean="0"/>
          </a:p>
          <a:p>
            <a:r>
              <a:rPr lang="pl-PL" dirty="0" smtClean="0">
                <a:solidFill>
                  <a:srgbClr val="FF0000"/>
                </a:solidFill>
              </a:rPr>
              <a:t>Michał Glinka</a:t>
            </a:r>
            <a:r>
              <a:rPr lang="pl-PL" dirty="0" smtClean="0"/>
              <a:t>– </a:t>
            </a:r>
            <a:r>
              <a:rPr lang="pl-PL" dirty="0" smtClean="0"/>
              <a:t>w </a:t>
            </a:r>
            <a:r>
              <a:rPr lang="pl-PL" dirty="0" smtClean="0"/>
              <a:t>operze </a:t>
            </a:r>
            <a:r>
              <a:rPr lang="pl-PL" i="1" dirty="0" smtClean="0"/>
              <a:t>Iwan </a:t>
            </a:r>
            <a:r>
              <a:rPr lang="pl-PL" i="1" dirty="0" smtClean="0"/>
              <a:t>Suzanin</a:t>
            </a:r>
            <a:endParaRPr lang="pl-PL" dirty="0" smtClean="0"/>
          </a:p>
          <a:p>
            <a:endParaRPr lang="pl-PL"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2000" tmFilter="0, 0; .2, .5; .8, .5; 1, 0"/>
                                        <p:tgtEl>
                                          <p:spTgt spid="3">
                                            <p:txEl>
                                              <p:pRg st="0" end="0"/>
                                            </p:txEl>
                                          </p:spTgt>
                                        </p:tgtEl>
                                      </p:cBhvr>
                                    </p:animEffect>
                                    <p:animScale>
                                      <p:cBhvr>
                                        <p:cTn id="13" dur="1000" autoRev="1" fill="hold"/>
                                        <p:tgtEl>
                                          <p:spTgt spid="3">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2000" tmFilter="0, 0; .2, .5; .8, .5; 1, 0"/>
                                        <p:tgtEl>
                                          <p:spTgt spid="3">
                                            <p:txEl>
                                              <p:pRg st="1" end="1"/>
                                            </p:txEl>
                                          </p:spTgt>
                                        </p:tgtEl>
                                      </p:cBhvr>
                                    </p:animEffect>
                                    <p:animScale>
                                      <p:cBhvr>
                                        <p:cTn id="18" dur="1000" autoRev="1" fill="hold"/>
                                        <p:tgtEl>
                                          <p:spTgt spid="3">
                                            <p:txEl>
                                              <p:pRg st="1" end="1"/>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2000" tmFilter="0, 0; .2, .5; .8, .5; 1, 0"/>
                                        <p:tgtEl>
                                          <p:spTgt spid="3">
                                            <p:txEl>
                                              <p:pRg st="2" end="2"/>
                                            </p:txEl>
                                          </p:spTgt>
                                        </p:tgtEl>
                                      </p:cBhvr>
                                    </p:animEffect>
                                    <p:animScale>
                                      <p:cBhvr>
                                        <p:cTn id="23" dur="1000" autoRev="1" fill="hold"/>
                                        <p:tgtEl>
                                          <p:spTgt spid="3">
                                            <p:txEl>
                                              <p:pRg st="2" end="2"/>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2000" tmFilter="0, 0; .2, .5; .8, .5; 1, 0"/>
                                        <p:tgtEl>
                                          <p:spTgt spid="3">
                                            <p:txEl>
                                              <p:pRg st="4" end="4"/>
                                            </p:txEl>
                                          </p:spTgt>
                                        </p:tgtEl>
                                      </p:cBhvr>
                                    </p:animEffect>
                                    <p:animScale>
                                      <p:cBhvr>
                                        <p:cTn id="28" dur="1000" autoRev="1" fill="hold"/>
                                        <p:tgtEl>
                                          <p:spTgt spid="3">
                                            <p:txEl>
                                              <p:pRg st="4" end="4"/>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2000" tmFilter="0, 0; .2, .5; .8, .5; 1, 0"/>
                                        <p:tgtEl>
                                          <p:spTgt spid="3">
                                            <p:txEl>
                                              <p:pRg st="3" end="3"/>
                                            </p:txEl>
                                          </p:spTgt>
                                        </p:tgtEl>
                                      </p:cBhvr>
                                    </p:animEffect>
                                    <p:animScale>
                                      <p:cBhvr>
                                        <p:cTn id="33" dur="1000" autoRev="1" fill="hold"/>
                                        <p:tgtEl>
                                          <p:spTgt spid="3">
                                            <p:txEl>
                                              <p:pRg st="3" end="3"/>
                                            </p:txEl>
                                          </p:spTgt>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2000" tmFilter="0, 0; .2, .5; .8, .5; 1, 0"/>
                                        <p:tgtEl>
                                          <p:spTgt spid="3">
                                            <p:txEl>
                                              <p:pRg st="5" end="5"/>
                                            </p:txEl>
                                          </p:spTgt>
                                        </p:tgtEl>
                                      </p:cBhvr>
                                    </p:animEffect>
                                    <p:animScale>
                                      <p:cBhvr>
                                        <p:cTn id="38" dur="10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akowiak01.jpg"/>
          <p:cNvPicPr>
            <a:picLocks noGrp="1" noChangeAspect="1"/>
          </p:cNvPicPr>
          <p:nvPr>
            <p:ph idx="1"/>
          </p:nvPr>
        </p:nvPicPr>
        <p:blipFill>
          <a:blip r:embed="rId2"/>
          <a:stretch>
            <a:fillRect/>
          </a:stretch>
        </p:blipFill>
        <p:spPr>
          <a:xfrm>
            <a:off x="2500299" y="365056"/>
            <a:ext cx="4643471" cy="6492944"/>
          </a:xfrm>
        </p:spPr>
      </p:pic>
      <p:sp>
        <p:nvSpPr>
          <p:cNvPr id="7" name="Prostokąt 6"/>
          <p:cNvSpPr/>
          <p:nvPr/>
        </p:nvSpPr>
        <p:spPr>
          <a:xfrm rot="2711558">
            <a:off x="-646063" y="4246648"/>
            <a:ext cx="5142755" cy="923330"/>
          </a:xfrm>
          <a:prstGeom prst="rect">
            <a:avLst/>
          </a:prstGeom>
          <a:solidFill>
            <a:schemeClr val="bg1"/>
          </a:solid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KRAKOWIAK</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i="1" u="sng" dirty="0" smtClean="0">
                <a:solidFill>
                  <a:schemeClr val="accent2">
                    <a:lumMod val="75000"/>
                  </a:schemeClr>
                </a:solidFill>
                <a:effectLst>
                  <a:outerShdw blurRad="38100" dist="38100" dir="2700000" algn="tl">
                    <a:srgbClr val="000000">
                      <a:alpha val="43137"/>
                    </a:srgbClr>
                  </a:outerShdw>
                </a:effectLst>
              </a:rPr>
              <a:t>POLONEZ</a:t>
            </a:r>
            <a:r>
              <a:rPr lang="pl-PL" b="1" dirty="0" smtClean="0"/>
              <a:t/>
            </a:r>
            <a:br>
              <a:rPr lang="pl-PL" b="1" dirty="0" smtClean="0"/>
            </a:br>
            <a:r>
              <a:rPr lang="pl-PL" b="1" dirty="0" smtClean="0"/>
              <a:t> </a:t>
            </a:r>
            <a:r>
              <a:rPr lang="pl-PL" b="1" dirty="0" smtClean="0">
                <a:solidFill>
                  <a:schemeClr val="accent2">
                    <a:lumMod val="75000"/>
                  </a:schemeClr>
                </a:solidFill>
              </a:rPr>
              <a:t>Geneza tańca</a:t>
            </a:r>
            <a:endParaRPr lang="pl-PL" dirty="0">
              <a:solidFill>
                <a:schemeClr val="accent2">
                  <a:lumMod val="75000"/>
                </a:schemeClr>
              </a:solidFill>
            </a:endParaRPr>
          </a:p>
        </p:txBody>
      </p:sp>
      <p:sp>
        <p:nvSpPr>
          <p:cNvPr id="3" name="Symbol zastępczy zawartości 2"/>
          <p:cNvSpPr>
            <a:spLocks noGrp="1"/>
          </p:cNvSpPr>
          <p:nvPr>
            <p:ph idx="1"/>
          </p:nvPr>
        </p:nvSpPr>
        <p:spPr/>
        <p:txBody>
          <a:bodyPr>
            <a:normAutofit lnSpcReduction="10000"/>
          </a:bodyPr>
          <a:lstStyle/>
          <a:p>
            <a:r>
              <a:rPr lang="pl-PL" dirty="0" smtClean="0"/>
              <a:t>Pierwowzorem poloneza był taniec pieszy pochodzenia ludowego, Tańczony najpierw wśród ludu, znany w swym pierwowzorze - </a:t>
            </a:r>
            <a:r>
              <a:rPr lang="pl-PL" i="1" dirty="0" smtClean="0"/>
              <a:t>chmielowym</a:t>
            </a:r>
            <a:r>
              <a:rPr lang="pl-PL" dirty="0" smtClean="0"/>
              <a:t> z drugiej połowy XVI i początku XVII wieku, z czasem przyjął się na dworach magnackich. Na dworach królów polskich polonez stanowił element ceremoniału dworskiego, będąc paradą szlachty przed monarchą. Tańczony był na rozpoczęcie balów, również obecnie inauguruje niektóre imprezy, dla podkreślenia ich uroczystego charakteru (np. studniówki).</a:t>
            </a:r>
            <a:endParaRPr lang="pl-PL"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5" y="857232"/>
            <a:ext cx="8229600" cy="5072098"/>
          </a:xfrm>
        </p:spPr>
        <p:txBody>
          <a:bodyPr/>
          <a:lstStyle/>
          <a:p>
            <a:r>
              <a:rPr lang="pl-PL" dirty="0" smtClean="0"/>
              <a:t>NAZWA:</a:t>
            </a:r>
          </a:p>
          <a:p>
            <a:r>
              <a:rPr lang="pl-PL" dirty="0" smtClean="0"/>
              <a:t>W zależności od regionu, polonez znany był pod różnymi nazwami: </a:t>
            </a:r>
            <a:r>
              <a:rPr lang="pl-PL" i="1" dirty="0" smtClean="0"/>
              <a:t>taniec polski</a:t>
            </a:r>
            <a:r>
              <a:rPr lang="pl-PL" dirty="0" smtClean="0"/>
              <a:t>, </a:t>
            </a:r>
            <a:r>
              <a:rPr lang="pl-PL" i="1" dirty="0" smtClean="0"/>
              <a:t>chodzony</a:t>
            </a:r>
            <a:r>
              <a:rPr lang="pl-PL" dirty="0" smtClean="0"/>
              <a:t>, </a:t>
            </a:r>
            <a:r>
              <a:rPr lang="pl-PL" i="1" dirty="0" smtClean="0"/>
              <a:t>pieszy</a:t>
            </a:r>
            <a:r>
              <a:rPr lang="pl-PL" dirty="0" smtClean="0"/>
              <a:t>, </a:t>
            </a:r>
            <a:r>
              <a:rPr lang="pl-PL" i="1" dirty="0" smtClean="0"/>
              <a:t>łażony</a:t>
            </a:r>
            <a:r>
              <a:rPr lang="pl-PL" dirty="0" smtClean="0"/>
              <a:t>, </a:t>
            </a:r>
            <a:r>
              <a:rPr lang="pl-PL" i="1" dirty="0" smtClean="0"/>
              <a:t>wolny</a:t>
            </a:r>
            <a:r>
              <a:rPr lang="pl-PL" dirty="0" smtClean="0"/>
              <a:t>, </a:t>
            </a:r>
            <a:r>
              <a:rPr lang="pl-PL" i="1" dirty="0" smtClean="0"/>
              <a:t>powolny</a:t>
            </a:r>
            <a:r>
              <a:rPr lang="pl-PL" dirty="0" smtClean="0"/>
              <a:t>, </a:t>
            </a:r>
            <a:r>
              <a:rPr lang="pl-PL" i="1" dirty="0" smtClean="0"/>
              <a:t>okrągły</a:t>
            </a:r>
            <a:r>
              <a:rPr lang="pl-PL" dirty="0" smtClean="0"/>
              <a:t>, </a:t>
            </a:r>
            <a:r>
              <a:rPr lang="pl-PL" i="1" dirty="0" smtClean="0"/>
              <a:t>starodawny</a:t>
            </a:r>
            <a:r>
              <a:rPr lang="pl-PL" dirty="0" smtClean="0"/>
              <a:t>, </a:t>
            </a:r>
            <a:r>
              <a:rPr lang="pl-PL" i="1" dirty="0" smtClean="0"/>
              <a:t>staroświecki</a:t>
            </a:r>
            <a:r>
              <a:rPr lang="pl-PL" dirty="0" smtClean="0"/>
              <a:t>, </a:t>
            </a:r>
            <a:r>
              <a:rPr lang="pl-PL" i="1" dirty="0" smtClean="0"/>
              <a:t>chmielowy</a:t>
            </a:r>
            <a:r>
              <a:rPr lang="pl-PL" dirty="0" smtClean="0"/>
              <a:t>, </a:t>
            </a:r>
            <a:r>
              <a:rPr lang="pl-PL" i="1" dirty="0" smtClean="0"/>
              <a:t>gęsi</a:t>
            </a:r>
            <a:r>
              <a:rPr lang="pl-PL" dirty="0" smtClean="0"/>
              <a:t>, </a:t>
            </a:r>
            <a:r>
              <a:rPr lang="pl-PL" i="1" dirty="0" smtClean="0"/>
              <a:t>wielki</a:t>
            </a:r>
            <a:r>
              <a:rPr lang="pl-PL" dirty="0" smtClean="0"/>
              <a:t>. Istnieje opinia, że nazwa </a:t>
            </a:r>
            <a:r>
              <a:rPr lang="pl-PL" i="1" dirty="0" smtClean="0"/>
              <a:t>polonez</a:t>
            </a:r>
            <a:r>
              <a:rPr lang="pl-PL" dirty="0" smtClean="0"/>
              <a:t> pojawiła się dopiero w latach trzydziestych XVIII wieku, jako spolszczenie francuskiego </a:t>
            </a:r>
            <a:r>
              <a:rPr lang="pl-PL" i="1" dirty="0" smtClean="0"/>
              <a:t>polonaise</a:t>
            </a:r>
            <a:r>
              <a:rPr lang="pl-PL" dirty="0" smtClean="0"/>
              <a:t>; francuskie a la polonaise czy włoskie alla polacca oznaczają "w charakterze poloneza".</a:t>
            </a:r>
          </a:p>
          <a:p>
            <a:endParaRPr lang="pl-PL"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428736"/>
            <a:ext cx="8229600" cy="4929222"/>
          </a:xfrm>
        </p:spPr>
        <p:txBody>
          <a:bodyPr>
            <a:normAutofit/>
          </a:bodyPr>
          <a:lstStyle/>
          <a:p>
            <a:r>
              <a:rPr lang="pl-PL" dirty="0" smtClean="0"/>
              <a:t>STRUKTURA:</a:t>
            </a:r>
          </a:p>
          <a:p>
            <a:r>
              <a:rPr lang="pl-PL" dirty="0" smtClean="0"/>
              <a:t>Polonez jest tańcem uroczystym, w którym gracji ruchów towarzyszą posuwiste kroki. Zwykle w formie pieśni dwuczęściowej. Metrum 3/4, tempo umiarkowane, raczej powolne. Charakterystyczny dla poloneza jest powtarzający się schemat rytmiczny, ósemkowy, z dwoma szesnastkami na pierwszej miary.</a:t>
            </a:r>
          </a:p>
          <a:p>
            <a:pPr>
              <a:buNone/>
            </a:pPr>
            <a:endParaRPr lang="pl-PL" dirty="0" smtClean="0"/>
          </a:p>
          <a:p>
            <a:endParaRPr lang="pl-PL"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000108"/>
            <a:ext cx="8229600" cy="1143000"/>
          </a:xfrm>
        </p:spPr>
        <p:txBody>
          <a:bodyPr>
            <a:normAutofit fontScale="90000"/>
          </a:bodyPr>
          <a:lstStyle/>
          <a:p>
            <a:pPr algn="ctr"/>
            <a:r>
              <a:rPr lang="pl-PL" b="1" dirty="0" smtClean="0">
                <a:solidFill>
                  <a:schemeClr val="accent2">
                    <a:lumMod val="75000"/>
                  </a:schemeClr>
                </a:solidFill>
              </a:rPr>
              <a:t>Polonez w muzyce </a:t>
            </a:r>
            <a:r>
              <a:rPr lang="pl-PL" b="1" dirty="0" smtClean="0"/>
              <a:t/>
            </a:r>
            <a:br>
              <a:rPr lang="pl-PL" b="1" dirty="0" smtClean="0"/>
            </a:br>
            <a:endParaRPr lang="pl-PL" dirty="0"/>
          </a:p>
        </p:txBody>
      </p:sp>
      <p:sp>
        <p:nvSpPr>
          <p:cNvPr id="3" name="Symbol zastępczy zawartości 2"/>
          <p:cNvSpPr>
            <a:spLocks noGrp="1"/>
          </p:cNvSpPr>
          <p:nvPr>
            <p:ph idx="1"/>
          </p:nvPr>
        </p:nvSpPr>
        <p:spPr>
          <a:xfrm>
            <a:off x="428596" y="1643050"/>
            <a:ext cx="8229600" cy="4389120"/>
          </a:xfrm>
        </p:spPr>
        <p:txBody>
          <a:bodyPr>
            <a:noAutofit/>
          </a:bodyPr>
          <a:lstStyle/>
          <a:p>
            <a:r>
              <a:rPr lang="pl-PL" sz="2000" dirty="0" smtClean="0"/>
              <a:t>W formie stylizowanej pojawił się już w suicie barokowej, a wielu późniejszych kompozytorów sięgało po ten temat. Najbardziej znane w świecie polonezy komponował F. Chopin, który uczynił z nich arcydzieła muzyki poważnej, czego przykładem jest Polonez As-dur, często kojarzony z Polską. W swojej twórczości </a:t>
            </a:r>
            <a:r>
              <a:rPr lang="pl-PL" sz="2000" dirty="0" smtClean="0"/>
              <a:t>S.Moniuszko</a:t>
            </a:r>
            <a:r>
              <a:rPr lang="pl-PL" sz="2000" dirty="0" smtClean="0"/>
              <a:t> </a:t>
            </a:r>
            <a:r>
              <a:rPr lang="pl-PL" sz="2000" dirty="0" smtClean="0"/>
              <a:t>oraz Michał Kleofas Ogiński - Pożegnanie </a:t>
            </a:r>
            <a:r>
              <a:rPr lang="pl-PL" sz="2000" dirty="0" smtClean="0"/>
              <a:t>Ojczyzny</a:t>
            </a:r>
            <a:r>
              <a:rPr lang="pl-PL" sz="2000" dirty="0" smtClean="0"/>
              <a:t>. Również wielu zagranicznych kompozytorów takich jak Johann Sebastian Bach, Wolfgang Amadeus Mozart, Franz Schubert, Carl Maria von Weber, Robert Schumann, Franz </a:t>
            </a:r>
            <a:r>
              <a:rPr lang="pl-PL" sz="2000" dirty="0" smtClean="0"/>
              <a:t>List</a:t>
            </a:r>
            <a:r>
              <a:rPr lang="pl-PL" sz="2000" dirty="0" smtClean="0"/>
              <a:t>, Moritz </a:t>
            </a:r>
            <a:r>
              <a:rPr lang="pl-PL" sz="2000" dirty="0" smtClean="0"/>
              <a:t>Moszkowski</a:t>
            </a:r>
            <a:r>
              <a:rPr lang="pl-PL" sz="2000" dirty="0" smtClean="0"/>
              <a:t>, Mauro Giuliani, Modest Mussorgsky, Piotr Czajkowski and Alexander </a:t>
            </a:r>
            <a:r>
              <a:rPr lang="pl-PL" sz="2000" dirty="0" smtClean="0"/>
              <a:t>Scriabin komponowało </a:t>
            </a:r>
            <a:r>
              <a:rPr lang="pl-PL" sz="2000" dirty="0" smtClean="0"/>
              <a:t>Polonezy jako osobne utwory muzyczne bądź umieszczały go jako ich część. Polonez zachował się w kolędach: </a:t>
            </a:r>
            <a:r>
              <a:rPr lang="pl-PL" sz="2000" i="1" dirty="0" smtClean="0"/>
              <a:t>W żłobie leży</a:t>
            </a:r>
            <a:r>
              <a:rPr lang="pl-PL" sz="2000" dirty="0" smtClean="0"/>
              <a:t>, </a:t>
            </a:r>
            <a:r>
              <a:rPr lang="pl-PL" sz="2000" i="1" dirty="0" smtClean="0"/>
              <a:t>Dzisiaj w Betlejem</a:t>
            </a:r>
            <a:r>
              <a:rPr lang="pl-PL" sz="2000" dirty="0" smtClean="0"/>
              <a:t>, </a:t>
            </a:r>
            <a:r>
              <a:rPr lang="pl-PL" sz="2000" i="1" dirty="0" smtClean="0"/>
              <a:t>Bóg się rodzi</a:t>
            </a:r>
            <a:r>
              <a:rPr lang="pl-PL" sz="2000" dirty="0" smtClean="0"/>
              <a:t>, </a:t>
            </a:r>
            <a:r>
              <a:rPr lang="pl-PL" sz="2000" i="1" dirty="0" smtClean="0"/>
              <a:t>Serca ludzkie się radują</a:t>
            </a:r>
            <a:r>
              <a:rPr lang="pl-PL" sz="2000" dirty="0" smtClean="0"/>
              <a:t>. Wśród muzykologów spotyka się opinie, że dopiero w XVIII ułożono teksty religijne do wcześniej znanych melodii tanecznych.</a:t>
            </a:r>
            <a:endParaRPr lang="pl-PL" sz="20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42911" y="857233"/>
            <a:ext cx="8156677" cy="5429288"/>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TotalTime>
  <Words>1308</Words>
  <Application>Microsoft Office PowerPoint</Application>
  <PresentationFormat>Pokaz na ekranie (4:3)</PresentationFormat>
  <Paragraphs>49</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Przepływ</vt:lpstr>
      <vt:lpstr>Polskie Tańce Narodowe</vt:lpstr>
      <vt:lpstr>KRAKOWIAK</vt:lpstr>
      <vt:lpstr>Utwory muzyczne oparte na ludowym krakowiaku stworzyli:</vt:lpstr>
      <vt:lpstr>Slajd 4</vt:lpstr>
      <vt:lpstr>POLONEZ  Geneza tańca</vt:lpstr>
      <vt:lpstr>Slajd 6</vt:lpstr>
      <vt:lpstr>Slajd 7</vt:lpstr>
      <vt:lpstr>Polonez w muzyce  </vt:lpstr>
      <vt:lpstr>Slajd 9</vt:lpstr>
      <vt:lpstr>MAZUR</vt:lpstr>
      <vt:lpstr>Od XIX w. popularny na dworach szlacheckich. Mazury komponowali między innymi:</vt:lpstr>
      <vt:lpstr>Slajd 12</vt:lpstr>
      <vt:lpstr>OBEREK</vt:lpstr>
      <vt:lpstr>Slajd 14</vt:lpstr>
      <vt:lpstr>Slajd 15</vt:lpstr>
      <vt:lpstr>Slajd 16</vt:lpstr>
      <vt:lpstr>KUJAWIAK</vt:lpstr>
      <vt:lpstr>Slajd 18</vt:lpstr>
      <vt:lpstr>Slajd 19</vt:lpstr>
      <vt:lpstr>Slajd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Polskie Tańce Narodowe</dc:title>
  <dc:creator>xxx</dc:creator>
  <cp:lastModifiedBy>xxx</cp:lastModifiedBy>
  <cp:revision>12</cp:revision>
  <dcterms:created xsi:type="dcterms:W3CDTF">2010-05-19T18:03:10Z</dcterms:created>
  <dcterms:modified xsi:type="dcterms:W3CDTF">2010-05-19T20:02:35Z</dcterms:modified>
</cp:coreProperties>
</file>